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59" r:id="rId5"/>
    <p:sldId id="272" r:id="rId6"/>
    <p:sldId id="273" r:id="rId7"/>
    <p:sldId id="271" r:id="rId8"/>
    <p:sldId id="275" r:id="rId9"/>
    <p:sldId id="282" r:id="rId10"/>
    <p:sldId id="258" r:id="rId11"/>
    <p:sldId id="263" r:id="rId12"/>
    <p:sldId id="290" r:id="rId13"/>
    <p:sldId id="283" r:id="rId14"/>
    <p:sldId id="284" r:id="rId15"/>
    <p:sldId id="285" r:id="rId16"/>
    <p:sldId id="287" r:id="rId17"/>
    <p:sldId id="288" r:id="rId18"/>
    <p:sldId id="286" r:id="rId19"/>
    <p:sldId id="266" r:id="rId20"/>
    <p:sldId id="267" r:id="rId21"/>
    <p:sldId id="268" r:id="rId22"/>
    <p:sldId id="262" r:id="rId23"/>
    <p:sldId id="289" r:id="rId24"/>
    <p:sldId id="261" r:id="rId25"/>
    <p:sldId id="29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2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BD91-C30D-BE6B-66E6-F91E4AEB6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46A5E-02BA-59E8-015D-09CE75B44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58710-23D0-C783-C113-F23D1C6C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54E5F-8107-33D6-CF38-70E42736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E889F-4643-13E0-6AE8-9E42C601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578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99656-EA97-3C35-C099-ECE0D07E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C6843-19BB-4717-F096-9D25A6830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694B1-913D-240F-5B94-826A05794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7962D-8B50-5CB3-4FB0-F40A8E0C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5BF79-9E8D-A024-F87B-005CFD334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6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7EDD-BC09-79C3-20C3-B2D116214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98F22-A97B-5EA7-DA9D-44E371075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4C3E7-1487-BFC1-9C23-8983F419F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89568-8547-AE5C-C86C-7AA18883B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732B5-DABC-A3EF-7145-FF22C9E21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8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0BB86-C6EF-79E9-A633-A26F32D3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F907E-9646-A505-09B1-EFED9093F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5C026-C826-F714-4944-FB798460D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70311-EF38-727C-C164-22FB6F57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CE78B-44BB-6423-D2E5-746D23F7B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4587BE-0621-E22B-3052-3B15C12E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17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0D78-FBBF-6D35-7B9A-32BD37306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92E7A-1993-5DF6-17DA-5FD64FB9C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0C06B-52DE-9807-0B0F-A54A15BA0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99576-F1F0-28BE-70A6-2CEFAEED5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8E07D1-FC68-34AC-5D52-4A31262A9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271C4B-7B52-ED20-23E8-F14A963A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FA9E89-3FDE-E44D-6298-430ED494A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193DCA-3400-8F1D-7AFD-34F419B8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41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A2F6-6861-062D-9128-38FF75FAE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6984B-F3E4-EA83-7B3E-AF1C164ED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D1F06-BEB0-D49B-753D-BF35156BC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565A07-D562-61A0-9625-6ACC2F389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9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C0CE0F-EA66-6CD9-B10D-C34FDBF25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60776-419D-C67E-FFDA-EB11EC66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91860-384F-4EC7-0FA2-ADE952B48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8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01655-F031-ADBC-8151-9C522F60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A2142-BE6B-9C83-830C-E654BB285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CE161-C1D4-89BE-5244-9201DC283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5B2E1-91BD-22A2-371A-BF6F288B6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E7840-6836-E5BB-127B-EC334645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59BD2F-73DF-BDF9-F98A-0FC1D4E7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41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C9E3A-DEE2-9677-6784-EC599303A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226115-B18B-F8FF-20C6-6FF96B64B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07200-7A7B-18E5-F20A-B60CFC7AD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436CE-0C60-E700-824E-84166DC8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4E86E-6BCB-3018-163E-D0E00EA8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53F05-C138-B8FB-1E66-147D837B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83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848ED-075D-3487-469E-0BF8295E7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978595-35C0-8BB8-2659-4057C340C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07271-56F4-799A-584F-D99652F34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B9188-9786-594D-D7A3-1262B082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66031-EB7F-A0D8-A61D-8E389DD01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9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3AC361-3BE7-0AD1-3050-9E0710483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E3005-8483-1C92-602C-9848C20B2A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7D5C6-CA04-BC23-6918-0D2C685F4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61385-4B80-5131-88F0-EF9A807C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F4638-EFA1-F6D5-80DC-B1B954A3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7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8EF4B-A3B7-43A5-AFF0-09A1CB96B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91B79-447B-8D47-107E-DAB421766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7D453-02BB-A578-574C-4257DDC7CD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64FDE-A460-4653-8EEA-B556762635A1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08DEE-0452-5164-20AA-CB30A4546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38B9A-097F-6780-9E71-BCEA8743F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62A2-6895-446C-9256-DF92737F4C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5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qfreeaccountssjc1.az1.qualtrics.com/jfe/form/SV_dbNDPNRTz2LSdQG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ry, Indiana (U.S.)">
            <a:extLst>
              <a:ext uri="{FF2B5EF4-FFF2-40B4-BE49-F238E27FC236}">
                <a16:creationId xmlns:a16="http://schemas.microsoft.com/office/drawing/2014/main" id="{C1A98B52-A296-BDAC-D776-446067896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809" y="420211"/>
            <a:ext cx="15430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laces That Were: The Ruins of a Gothic Masterpiece: Abandoned City  Methodist Church of Gary, Indiana">
            <a:extLst>
              <a:ext uri="{FF2B5EF4-FFF2-40B4-BE49-F238E27FC236}">
                <a16:creationId xmlns:a16="http://schemas.microsoft.com/office/drawing/2014/main" id="{8BB612E2-1F3D-0878-2559-5D7B79173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" y="-26881"/>
            <a:ext cx="9342740" cy="688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D28EB4-55CB-EF9A-7C4C-9CF1AF9E45BC}"/>
              </a:ext>
            </a:extLst>
          </p:cNvPr>
          <p:cNvSpPr txBox="1"/>
          <p:nvPr/>
        </p:nvSpPr>
        <p:spPr>
          <a:xfrm>
            <a:off x="9422674" y="3748230"/>
            <a:ext cx="26822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2800" b="1" i="0" u="none" strike="noStrike" baseline="0" dirty="0">
                <a:solidFill>
                  <a:srgbClr val="843B0A"/>
                </a:solidFill>
                <a:latin typeface="Century Gothic" panose="020B0502020202020204" pitchFamily="34" charset="0"/>
              </a:rPr>
              <a:t>COMMUNITY</a:t>
            </a:r>
            <a:endParaRPr lang="en-US" sz="2800" b="1" dirty="0">
              <a:solidFill>
                <a:srgbClr val="843B0A"/>
              </a:solidFill>
              <a:latin typeface="Century Gothic" panose="020B0502020202020204" pitchFamily="34" charset="0"/>
            </a:endParaRPr>
          </a:p>
          <a:p>
            <a:pPr marR="1570" algn="ctr"/>
            <a:r>
              <a:rPr lang="en-US" sz="2800" b="1" i="0" u="none" strike="noStrike" baseline="0" dirty="0">
                <a:solidFill>
                  <a:srgbClr val="843B0A"/>
                </a:solidFill>
                <a:latin typeface="Century Gothic" panose="020B0502020202020204" pitchFamily="34" charset="0"/>
              </a:rPr>
              <a:t>INVOLVEMENT</a:t>
            </a:r>
          </a:p>
          <a:p>
            <a:pPr marR="1570" algn="ctr"/>
            <a:r>
              <a:rPr lang="en-US" sz="2800" b="1" i="0" u="none" strike="noStrike" baseline="0" dirty="0">
                <a:solidFill>
                  <a:srgbClr val="843B0A"/>
                </a:solidFill>
                <a:latin typeface="Century Gothic" panose="020B0502020202020204" pitchFamily="34" charset="0"/>
              </a:rPr>
              <a:t>FORUM</a:t>
            </a:r>
          </a:p>
          <a:p>
            <a:pPr marR="1570" algn="ctr"/>
            <a:endParaRPr lang="en-US" b="1" dirty="0">
              <a:solidFill>
                <a:srgbClr val="843B0A"/>
              </a:solidFill>
              <a:latin typeface="Century Gothic" panose="020B0502020202020204" pitchFamily="34" charset="0"/>
            </a:endParaRPr>
          </a:p>
          <a:p>
            <a:pPr marR="1570" algn="ctr"/>
            <a:endParaRPr lang="en-US" b="1" dirty="0">
              <a:solidFill>
                <a:srgbClr val="843B0A"/>
              </a:solidFill>
              <a:latin typeface="Century Gothic" panose="020B0502020202020204" pitchFamily="34" charset="0"/>
            </a:endParaRPr>
          </a:p>
          <a:p>
            <a:pPr marR="1570" algn="ctr"/>
            <a:endParaRPr lang="en-US" b="1" dirty="0">
              <a:solidFill>
                <a:srgbClr val="843B0A"/>
              </a:solidFill>
              <a:latin typeface="Century Gothic" panose="020B0502020202020204" pitchFamily="34" charset="0"/>
            </a:endParaRPr>
          </a:p>
          <a:p>
            <a:pPr marR="1570" algn="ctr"/>
            <a:endParaRPr lang="en-US" b="1" dirty="0">
              <a:solidFill>
                <a:srgbClr val="843B0A"/>
              </a:solidFill>
              <a:latin typeface="Century Gothic" panose="020B0502020202020204" pitchFamily="34" charset="0"/>
            </a:endParaRPr>
          </a:p>
          <a:p>
            <a:pPr marR="1570" algn="ctr"/>
            <a:r>
              <a:rPr lang="en-US" sz="18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4:00pm</a:t>
            </a:r>
          </a:p>
          <a:p>
            <a:pPr marR="1570" algn="ctr"/>
            <a:r>
              <a:rPr lang="en-US" sz="18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NOVEMBER 1,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480459" y="6488668"/>
            <a:ext cx="608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i="1" dirty="0">
                <a:solidFill>
                  <a:schemeClr val="bg1"/>
                </a:solidFill>
                <a:latin typeface="Calibri" panose="020F0502020204030204" pitchFamily="34" charset="0"/>
              </a:rPr>
              <a:t>Environmental Remediation at </a:t>
            </a:r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558" y="-95801"/>
            <a:ext cx="49100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843B0A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843B0A"/>
                </a:solidFill>
                <a:latin typeface="Century Gothic" panose="020B0502020202020204" pitchFamily="34" charset="0"/>
              </a:rPr>
              <a:t>BROWNFIELDS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843B0A"/>
                </a:solidFill>
                <a:latin typeface="Century Gothic" panose="020B0502020202020204" pitchFamily="34" charset="0"/>
              </a:rPr>
              <a:t>MULTIPURPOSE GRANT 2024</a:t>
            </a:r>
          </a:p>
        </p:txBody>
      </p:sp>
    </p:spTree>
    <p:extLst>
      <p:ext uri="{BB962C8B-B14F-4D97-AF65-F5344CB8AC3E}">
        <p14:creationId xmlns:p14="http://schemas.microsoft.com/office/powerpoint/2010/main" val="367156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736046" y="2336757"/>
            <a:ext cx="55458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MULTIPURPOSE GRANT 2024</a:t>
            </a:r>
          </a:p>
          <a:p>
            <a:pPr marR="1570" algn="ctr"/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PUBLIC NOTCE</a:t>
            </a:r>
            <a:endParaRPr lang="en-US" sz="3200" b="1" i="0" u="none" strike="noStrike" baseline="0" dirty="0">
              <a:solidFill>
                <a:srgbClr val="C55A1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A document with text on it&#10;&#10;Description automatically generated">
            <a:extLst>
              <a:ext uri="{FF2B5EF4-FFF2-40B4-BE49-F238E27FC236}">
                <a16:creationId xmlns:a16="http://schemas.microsoft.com/office/drawing/2014/main" id="{CC5649F0-78C9-004C-371F-160B287D9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" r="1196" b="4762"/>
          <a:stretch/>
        </p:blipFill>
        <p:spPr>
          <a:xfrm>
            <a:off x="6588690" y="-3131"/>
            <a:ext cx="5545802" cy="687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MULTIPURPOSE GRANT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5D7CD9-4BC2-4EFE-4455-828FF79FC316}"/>
              </a:ext>
            </a:extLst>
          </p:cNvPr>
          <p:cNvSpPr txBox="1"/>
          <p:nvPr/>
        </p:nvSpPr>
        <p:spPr>
          <a:xfrm>
            <a:off x="3861391" y="1635355"/>
            <a:ext cx="4094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2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AGENDA</a:t>
            </a:r>
            <a:endParaRPr lang="en-US" sz="1800" b="1" i="1" u="none" strike="noStrike" baseline="0" dirty="0">
              <a:solidFill>
                <a:srgbClr val="C55A1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06AF9B-C1F7-5418-9B2D-392DC74A28C3}"/>
              </a:ext>
            </a:extLst>
          </p:cNvPr>
          <p:cNvSpPr txBox="1"/>
          <p:nvPr/>
        </p:nvSpPr>
        <p:spPr>
          <a:xfrm>
            <a:off x="1332531" y="2328620"/>
            <a:ext cx="9151961" cy="287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Introductions and Purpose of Meeting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Importance of Redevelopment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City of Gary Scope of Work for Brownfields Multipurpose Grant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Investigative History for Sites of Interest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Sites of Interest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Confirmed Environmental Concerns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Next Steps</a:t>
            </a:r>
          </a:p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Questions and Answers?</a:t>
            </a:r>
          </a:p>
        </p:txBody>
      </p:sp>
    </p:spTree>
    <p:extLst>
      <p:ext uri="{BB962C8B-B14F-4D97-AF65-F5344CB8AC3E}">
        <p14:creationId xmlns:p14="http://schemas.microsoft.com/office/powerpoint/2010/main" val="274247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5D7CD9-4BC2-4EFE-4455-828FF79FC316}"/>
              </a:ext>
            </a:extLst>
          </p:cNvPr>
          <p:cNvSpPr txBox="1"/>
          <p:nvPr/>
        </p:nvSpPr>
        <p:spPr>
          <a:xfrm>
            <a:off x="1349220" y="1896612"/>
            <a:ext cx="9771625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Introductions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06AF9B-C1F7-5418-9B2D-392DC74A28C3}"/>
              </a:ext>
            </a:extLst>
          </p:cNvPr>
          <p:cNvSpPr txBox="1"/>
          <p:nvPr/>
        </p:nvSpPr>
        <p:spPr>
          <a:xfrm>
            <a:off x="1349221" y="2625300"/>
            <a:ext cx="7392830" cy="3510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</a:pPr>
            <a:r>
              <a:rPr lang="en-US" sz="24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Ms. Brenda Scott Henry </a:t>
            </a:r>
          </a:p>
          <a:p>
            <a:pPr marR="1570">
              <a:lnSpc>
                <a:spcPct val="114000"/>
              </a:lnSpc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Director, Office of Sustainability and Environmental Affairs</a:t>
            </a:r>
          </a:p>
          <a:p>
            <a:pPr marR="1570">
              <a:lnSpc>
                <a:spcPct val="114000"/>
              </a:lnSpc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R="1570">
              <a:lnSpc>
                <a:spcPct val="114000"/>
              </a:lnSpc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Ms. Kennita Jones</a:t>
            </a:r>
          </a:p>
          <a:p>
            <a:pPr marR="1570">
              <a:lnSpc>
                <a:spcPct val="114000"/>
              </a:lnSpc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Senior Project Geologist, Metric Environmental</a:t>
            </a:r>
          </a:p>
          <a:p>
            <a:pPr marR="1570">
              <a:lnSpc>
                <a:spcPct val="114000"/>
              </a:lnSpc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1570">
              <a:lnSpc>
                <a:spcPct val="114000"/>
              </a:lnSpc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Ms. Karla McDonald, CHMM</a:t>
            </a:r>
          </a:p>
          <a:p>
            <a:pPr marR="1570">
              <a:lnSpc>
                <a:spcPct val="114000"/>
              </a:lnSpc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Senior Environmental Manager, Metric Environmental</a:t>
            </a:r>
          </a:p>
          <a:p>
            <a:pPr marR="1570">
              <a:lnSpc>
                <a:spcPct val="114000"/>
              </a:lnSpc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40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MULTIPURPOSE GRANT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5D7CD9-4BC2-4EFE-4455-828FF79FC316}"/>
              </a:ext>
            </a:extLst>
          </p:cNvPr>
          <p:cNvSpPr txBox="1"/>
          <p:nvPr/>
        </p:nvSpPr>
        <p:spPr>
          <a:xfrm>
            <a:off x="1349220" y="1658076"/>
            <a:ext cx="9771625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Purpose of the Meeting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FC1763-E312-0637-9BCC-EF11E93C7A90}"/>
              </a:ext>
            </a:extLst>
          </p:cNvPr>
          <p:cNvSpPr txBox="1"/>
          <p:nvPr/>
        </p:nvSpPr>
        <p:spPr>
          <a:xfrm>
            <a:off x="1349220" y="2524473"/>
            <a:ext cx="9151961" cy="2305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157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 connect with the community to discuss and address the potential redevelopment and remediation of underutilized properties within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2503494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F250E10-57FD-B7CE-B1F7-0254BA64F04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kern="100" dirty="0">
                <a:latin typeface="Calibri" panose="020F0502020204030204" pitchFamily="34" charset="0"/>
              </a:rPr>
              <a:t>Importance of Brownfields redevelopment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kern="100" dirty="0">
                <a:latin typeface="Calibri" panose="020F0502020204030204" pitchFamily="34" charset="0"/>
              </a:rPr>
              <a:t>Brownfields redevelopment offers a host of benefits ranging from economic &amp; environmental to social and cultural, making the redevelopment of brownfields an essential component of sustainable and responsible land use planning. Examples are as follows:</a:t>
            </a:r>
          </a:p>
          <a:p>
            <a:pPr lvl="1" algn="l"/>
            <a:endParaRPr lang="en-US" kern="100" dirty="0">
              <a:latin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sz="2400" b="1" i="1" kern="100" dirty="0">
                <a:latin typeface="Calibri" panose="020F0502020204030204" pitchFamily="34" charset="0"/>
              </a:rPr>
              <a:t>Land conservation/infrastructure optimization</a:t>
            </a:r>
            <a:r>
              <a:rPr lang="en-US" sz="2400" kern="100" dirty="0">
                <a:latin typeface="Calibri" panose="020F0502020204030204" pitchFamily="34" charset="0"/>
              </a:rPr>
              <a:t> 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sz="2400" b="1" i="1" kern="100" dirty="0">
                <a:latin typeface="Calibri" panose="020F0502020204030204" pitchFamily="34" charset="0"/>
              </a:rPr>
              <a:t>Economic revitalization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sz="2400" b="1" i="1" kern="100" dirty="0">
                <a:latin typeface="Calibri" panose="020F0502020204030204" pitchFamily="34" charset="0"/>
              </a:rPr>
              <a:t>Environmental Remediation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sz="2400" b="1" i="1" kern="100" dirty="0">
                <a:latin typeface="Calibri" panose="020F0502020204030204" pitchFamily="34" charset="0"/>
              </a:rPr>
              <a:t>Urban Renewal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sz="2400" b="1" i="1" kern="100" dirty="0">
                <a:latin typeface="Calibri" panose="020F0502020204030204" pitchFamily="34" charset="0"/>
              </a:rPr>
              <a:t>Historic Preservation</a:t>
            </a:r>
            <a:endParaRPr lang="en-US" sz="2400" kern="100" dirty="0">
              <a:latin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US" kern="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9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CF3C40-54F1-0D22-ED47-B8B0156D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172069"/>
            <a:ext cx="5334197" cy="1708242"/>
          </a:xfrm>
        </p:spPr>
        <p:txBody>
          <a:bodyPr anchor="ctr">
            <a:normAutofit/>
          </a:bodyPr>
          <a:lstStyle/>
          <a:p>
            <a:pPr marR="1570">
              <a:spcBef>
                <a:spcPts val="0"/>
              </a:spcBef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City of Gary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n-US" sz="2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28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2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  <a:endParaRPr lang="en-US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922A83-5758-A442-6653-5E2D40D5BF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1" r="18374" b="-7832"/>
          <a:stretch/>
        </p:blipFill>
        <p:spPr>
          <a:xfrm>
            <a:off x="6286500" y="0"/>
            <a:ext cx="5905501" cy="7451678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5B8603-2F39-BE41-8FE4-6D405BB0600C}"/>
              </a:ext>
            </a:extLst>
          </p:cNvPr>
          <p:cNvSpPr txBox="1"/>
          <p:nvPr/>
        </p:nvSpPr>
        <p:spPr>
          <a:xfrm>
            <a:off x="476151" y="1664226"/>
            <a:ext cx="5619846" cy="568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Transit Development District</a:t>
            </a:r>
          </a:p>
          <a:p>
            <a:pPr>
              <a:lnSpc>
                <a:spcPct val="114000"/>
              </a:lnSpc>
            </a:pPr>
            <a:r>
              <a:rPr lang="en-US" sz="1600" b="0" i="0" dirty="0">
                <a:effectLst/>
              </a:rPr>
              <a:t>The Gary Metro TDD (315.5 acres) benefits from the momentum to revitalize Downtown Gary through targeted infrastructure improvements, blight elimination, and community-focused redevelopment in partnership with state, regional, and local partners.</a:t>
            </a:r>
          </a:p>
          <a:p>
            <a:pPr>
              <a:lnSpc>
                <a:spcPct val="114000"/>
              </a:lnSpc>
            </a:pPr>
            <a:endParaRPr lang="en-US" sz="1600" dirty="0"/>
          </a:p>
          <a:p>
            <a:pPr>
              <a:lnSpc>
                <a:spcPct val="114000"/>
              </a:lnSpc>
            </a:pPr>
            <a:r>
              <a:rPr lang="en-US" sz="1600" b="0" i="0" dirty="0">
                <a:effectLst/>
              </a:rPr>
              <a:t>A revitalized Gary Metro Station block has the potential to create immense opportunity or equitable transit-oriented development throughout Downtown Gary.</a:t>
            </a:r>
          </a:p>
          <a:p>
            <a:pPr>
              <a:lnSpc>
                <a:spcPct val="114000"/>
              </a:lnSpc>
            </a:pPr>
            <a:endParaRPr lang="en-US" sz="1600" dirty="0"/>
          </a:p>
          <a:p>
            <a:pPr>
              <a:lnSpc>
                <a:spcPct val="114000"/>
              </a:lnSpc>
            </a:pPr>
            <a:r>
              <a:rPr lang="en-US" sz="1600" b="0" i="0" dirty="0">
                <a:effectLst/>
              </a:rPr>
              <a:t>The resulting TDD boundary for the Gary Metro TDD station area focuses on three future investment strategies: Station as a Catalyst, Improving Station Access, Redefining Broadway, and Property Control.  The redevelopment of Gary Metro Center and its neighboring sites will anchor proposed future development for downtown Gary</a:t>
            </a:r>
          </a:p>
          <a:p>
            <a:pPr>
              <a:lnSpc>
                <a:spcPct val="114000"/>
              </a:lnSpc>
            </a:pPr>
            <a:endParaRPr lang="en-US" sz="1600" u="none" strike="noStrike" baseline="0" dirty="0"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endParaRPr lang="en-US" sz="2400" b="1" i="0" u="none" strike="noStrike" baseline="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55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F250E10-57FD-B7CE-B1F7-0254BA64F046}"/>
              </a:ext>
            </a:extLst>
          </p:cNvPr>
          <p:cNvSpPr txBox="1">
            <a:spLocks/>
          </p:cNvSpPr>
          <p:nvPr/>
        </p:nvSpPr>
        <p:spPr>
          <a:xfrm>
            <a:off x="550103" y="1560583"/>
            <a:ext cx="5975958" cy="448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kern="100" dirty="0">
                <a:latin typeface="Calibri" panose="020F0502020204030204" pitchFamily="34" charset="0"/>
              </a:rPr>
              <a:t>Understanding Brownfields</a:t>
            </a:r>
          </a:p>
          <a:p>
            <a:pPr lvl="1" algn="l">
              <a:spcBef>
                <a:spcPts val="1000"/>
              </a:spcBef>
              <a:defRPr/>
            </a:pPr>
            <a:r>
              <a:rPr kumimoji="0" lang="en-US" sz="32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Types of Brownfields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Industrial Brownfields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Commercial Brownfields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Residential Brownfields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Landfill and Dump Sites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Transportation &amp; Infrastructure</a:t>
            </a:r>
            <a:br>
              <a:rPr kumimoji="0" lang="en-US" sz="24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24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Brownfields</a:t>
            </a:r>
            <a:endParaRPr lang="en-US" sz="2400" b="1" i="1" kern="1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Waterfront &amp; Port Brownfields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685800" lvl="1" indent="-228600" algn="l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kumimoji="0" lang="en-US" sz="3200" b="0" i="0" u="sng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en-US" sz="3600" b="1" kern="100" dirty="0">
              <a:latin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US" kern="100" dirty="0">
              <a:latin typeface="Calibri" panose="020F0502020204030204" pitchFamily="34" charset="0"/>
            </a:endParaRPr>
          </a:p>
        </p:txBody>
      </p:sp>
      <p:pic>
        <p:nvPicPr>
          <p:cNvPr id="3" name="Picture 2" descr="A ruined building with many windows&#10;&#10;Description automatically generated with medium confidence">
            <a:extLst>
              <a:ext uri="{FF2B5EF4-FFF2-40B4-BE49-F238E27FC236}">
                <a16:creationId xmlns:a16="http://schemas.microsoft.com/office/drawing/2014/main" id="{526DF3AC-0FE4-3C6E-764A-626503C22B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0" b="5385"/>
          <a:stretch/>
        </p:blipFill>
        <p:spPr>
          <a:xfrm>
            <a:off x="6526061" y="1418728"/>
            <a:ext cx="5401437" cy="423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76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F250E10-57FD-B7CE-B1F7-0254BA64F046}"/>
              </a:ext>
            </a:extLst>
          </p:cNvPr>
          <p:cNvSpPr txBox="1">
            <a:spLocks/>
          </p:cNvSpPr>
          <p:nvPr/>
        </p:nvSpPr>
        <p:spPr>
          <a:xfrm>
            <a:off x="838200" y="1441315"/>
            <a:ext cx="8919575" cy="4601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kern="100" dirty="0">
                <a:latin typeface="Calibri" panose="020F0502020204030204" pitchFamily="34" charset="0"/>
              </a:rPr>
              <a:t>Financing Brownfields Redevelopment</a:t>
            </a:r>
          </a:p>
          <a:p>
            <a:pPr algn="l"/>
            <a:endParaRPr lang="en-US" sz="1900" b="1" kern="100" dirty="0">
              <a:latin typeface="Calibri" panose="020F0502020204030204" pitchFamily="34" charset="0"/>
            </a:endParaRPr>
          </a:p>
          <a:p>
            <a:pPr algn="l"/>
            <a:endParaRPr lang="en-US" sz="1900" b="1" kern="100" dirty="0">
              <a:latin typeface="Calibri" panose="020F0502020204030204" pitchFamily="34" charset="0"/>
            </a:endParaRPr>
          </a:p>
          <a:p>
            <a:pPr algn="l"/>
            <a:endParaRPr lang="en-US" sz="1900" b="1" kern="100" dirty="0">
              <a:latin typeface="Calibri" panose="020F0502020204030204" pitchFamily="34" charset="0"/>
            </a:endParaRPr>
          </a:p>
          <a:p>
            <a:pPr marL="685800" lvl="1" indent="-228600" algn="l">
              <a:buFont typeface="Arial" panose="020B0604020202020204" pitchFamily="34" charset="0"/>
              <a:buChar char="•"/>
              <a:defRPr/>
            </a:pPr>
            <a:r>
              <a:rPr kumimoji="0" lang="en-US" sz="26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Federal and State Funding Programs</a:t>
            </a:r>
          </a:p>
          <a:p>
            <a:pPr marL="685800" lvl="1" indent="-228600" algn="l">
              <a:buFont typeface="Arial" panose="020B0604020202020204" pitchFamily="34" charset="0"/>
              <a:buChar char="•"/>
              <a:defRPr/>
            </a:pPr>
            <a:r>
              <a:rPr lang="en-US" sz="26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Public-Private Partnerships</a:t>
            </a:r>
          </a:p>
          <a:p>
            <a:pPr marL="685800" lvl="1" indent="-228600" algn="l">
              <a:buFont typeface="Arial" panose="020B0604020202020204" pitchFamily="34" charset="0"/>
              <a:buChar char="•"/>
              <a:defRPr/>
            </a:pPr>
            <a:r>
              <a:rPr kumimoji="0" lang="en-US" sz="26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Grants &amp; Loans</a:t>
            </a:r>
          </a:p>
          <a:p>
            <a:pPr algn="l"/>
            <a:endParaRPr lang="en-US" sz="3600" b="1" kern="100" dirty="0">
              <a:latin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US" kern="100" dirty="0">
              <a:latin typeface="Calibri" panose="020F0502020204030204" pitchFamily="34" charset="0"/>
            </a:endParaRPr>
          </a:p>
        </p:txBody>
      </p:sp>
      <p:pic>
        <p:nvPicPr>
          <p:cNvPr id="6" name="Picture 5" descr="A close-up of money in a city&#10;&#10;Description automatically generated">
            <a:extLst>
              <a:ext uri="{FF2B5EF4-FFF2-40B4-BE49-F238E27FC236}">
                <a16:creationId xmlns:a16="http://schemas.microsoft.com/office/drawing/2014/main" id="{72C908EF-E6FA-0432-AC6B-BF8DEA0A3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738" y="2129425"/>
            <a:ext cx="5077200" cy="424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1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06AF9B-C1F7-5418-9B2D-392DC74A28C3}"/>
              </a:ext>
            </a:extLst>
          </p:cNvPr>
          <p:cNvSpPr txBox="1"/>
          <p:nvPr/>
        </p:nvSpPr>
        <p:spPr>
          <a:xfrm>
            <a:off x="1349220" y="2630321"/>
            <a:ext cx="10402513" cy="3874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City of Gary is applying for a Brownfields Multipurpose grant from the US Environmental Protection Agency (EPA) in the amount of $1,000,000. The 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grant will be used to inventory, assess and cleanup environmental concerns identified at sites of interest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4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nvironmental health and safety concerns potentially present at each site: </a:t>
            </a:r>
          </a:p>
          <a:p>
            <a:pPr marL="914400" lvl="1" indent="-457200">
              <a:lnSpc>
                <a:spcPct val="12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Asbestos Containing Materials ACM) and Lead Based Paints</a:t>
            </a:r>
          </a:p>
          <a:p>
            <a:pPr marL="914400" lvl="1" indent="-457200">
              <a:lnSpc>
                <a:spcPct val="12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Possible soil, groundwater, and indoor air contamination associated with industries in the area (ex. Drycleaners, auto repair and other industrial operations).</a:t>
            </a: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25000"/>
              </a:lnSpc>
              <a:buFont typeface="+mj-lt"/>
              <a:buAutoNum type="arabicPeriod"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Hazardous materials (building materials, or abandoned or dumped materials)</a:t>
            </a: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011B46-2053-46DB-37A3-8A32B0E57DA0}"/>
              </a:ext>
            </a:extLst>
          </p:cNvPr>
          <p:cNvSpPr txBox="1"/>
          <p:nvPr/>
        </p:nvSpPr>
        <p:spPr>
          <a:xfrm>
            <a:off x="1349220" y="1896612"/>
            <a:ext cx="9771625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Scope of Work</a:t>
            </a:r>
          </a:p>
        </p:txBody>
      </p:sp>
    </p:spTree>
    <p:extLst>
      <p:ext uri="{BB962C8B-B14F-4D97-AF65-F5344CB8AC3E}">
        <p14:creationId xmlns:p14="http://schemas.microsoft.com/office/powerpoint/2010/main" val="2942369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DCD704-9E7A-1532-C0E2-FD40138627A5}"/>
              </a:ext>
            </a:extLst>
          </p:cNvPr>
          <p:cNvSpPr txBox="1"/>
          <p:nvPr/>
        </p:nvSpPr>
        <p:spPr>
          <a:xfrm>
            <a:off x="1349220" y="1419538"/>
            <a:ext cx="9771625" cy="118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History of work completed within the City of Gary for potential redevelopment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914409A-555D-3949-62AC-138807AAC3FD}"/>
              </a:ext>
            </a:extLst>
          </p:cNvPr>
          <p:cNvSpPr txBox="1">
            <a:spLocks/>
          </p:cNvSpPr>
          <p:nvPr/>
        </p:nvSpPr>
        <p:spPr>
          <a:xfrm>
            <a:off x="490329" y="2675036"/>
            <a:ext cx="10969488" cy="398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900" b="1" kern="100" dirty="0">
              <a:latin typeface="Calibri" panose="020F050202020403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i="1" kern="100" dirty="0">
                <a:solidFill>
                  <a:srgbClr val="C55A11"/>
                </a:solidFill>
                <a:latin typeface="Calibri" panose="020F0502020204030204" pitchFamily="34" charset="0"/>
              </a:rPr>
              <a:t>2012</a:t>
            </a: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 – Phase I Environmental Site Assessment of City Methodist Church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i="1" kern="100" dirty="0">
                <a:solidFill>
                  <a:srgbClr val="C55A11"/>
                </a:solidFill>
                <a:latin typeface="Calibri" panose="020F0502020204030204" pitchFamily="34" charset="0"/>
              </a:rPr>
              <a:t>2017</a:t>
            </a: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 – Phase II Subsurface Investigation &amp; Limited Asbestos Inspection of City Methodist Church</a:t>
            </a:r>
          </a:p>
          <a:p>
            <a:pPr marL="1143000" lvl="2" indent="-228600" algn="l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i="1" kern="100" dirty="0">
                <a:solidFill>
                  <a:srgbClr val="C55A11"/>
                </a:solidFill>
                <a:latin typeface="Calibri" panose="020F0502020204030204" pitchFamily="34" charset="0"/>
              </a:rPr>
              <a:t>2018</a:t>
            </a: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 - Transit Oriented Development (TOD) Screening of </a:t>
            </a:r>
            <a:r>
              <a:rPr lang="en-US" sz="2400" b="1" i="1" u="sng" kern="100" dirty="0">
                <a:solidFill>
                  <a:prstClr val="black"/>
                </a:solidFill>
                <a:latin typeface="Calibri" panose="020F0502020204030204" pitchFamily="34" charset="0"/>
              </a:rPr>
              <a:t>90</a:t>
            </a: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 parcels within the I-65 Redevelopment Area </a:t>
            </a:r>
          </a:p>
          <a:p>
            <a:pPr marL="1143000" lvl="2" indent="-228600" algn="l">
              <a:buFont typeface="Arial" panose="020B0604020202020204" pitchFamily="34" charset="0"/>
              <a:buChar char="•"/>
              <a:defRPr/>
            </a:pPr>
            <a:r>
              <a:rPr lang="en-US" sz="2400" b="1" i="1" kern="100" dirty="0">
                <a:solidFill>
                  <a:srgbClr val="C55A11"/>
                </a:solidFill>
                <a:latin typeface="Calibri" panose="020F0502020204030204" pitchFamily="34" charset="0"/>
              </a:rPr>
              <a:t>2023</a:t>
            </a: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 – Transaction Screening Screening of </a:t>
            </a:r>
            <a:r>
              <a:rPr lang="en-US" sz="2400" b="1" i="1" u="sng" kern="100" dirty="0">
                <a:solidFill>
                  <a:prstClr val="black"/>
                </a:solidFill>
                <a:latin typeface="Calibri" panose="020F0502020204030204" pitchFamily="34" charset="0"/>
              </a:rPr>
              <a:t>26</a:t>
            </a:r>
            <a:r>
              <a:rPr lang="en-US" sz="2400" b="1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 parcels within the Northlake Brownfields Area </a:t>
            </a:r>
            <a:r>
              <a:rPr lang="en-US" sz="2200" i="1" kern="100" dirty="0">
                <a:solidFill>
                  <a:prstClr val="black"/>
                </a:solidFill>
                <a:latin typeface="Calibri" panose="020F0502020204030204" pitchFamily="34" charset="0"/>
              </a:rPr>
              <a:t>(I-90 south along Broadway to West 15th Avenue and travels to the west along West 15th Avenue to the Chase Street intersection and along Chase Street traveling north to I-90.)</a:t>
            </a:r>
            <a:endParaRPr lang="en-US" sz="3600" b="1" kern="100" dirty="0">
              <a:latin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US" kern="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59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CF3C40-54F1-0D22-ED47-B8B0156D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172069"/>
            <a:ext cx="5334197" cy="1708242"/>
          </a:xfrm>
        </p:spPr>
        <p:txBody>
          <a:bodyPr anchor="ctr">
            <a:normAutofit/>
          </a:bodyPr>
          <a:lstStyle/>
          <a:p>
            <a:pPr marR="1570">
              <a:spcBef>
                <a:spcPts val="0"/>
              </a:spcBef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City of Gary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n-US" sz="2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28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2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  <a:endParaRPr lang="en-US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922A83-5758-A442-6653-5E2D40D5B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" b="46"/>
          <a:stretch/>
        </p:blipFill>
        <p:spPr>
          <a:xfrm>
            <a:off x="6286500" y="0"/>
            <a:ext cx="5905501" cy="6858000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5B8603-2F39-BE41-8FE4-6D405BB0600C}"/>
              </a:ext>
            </a:extLst>
          </p:cNvPr>
          <p:cNvSpPr txBox="1"/>
          <p:nvPr/>
        </p:nvSpPr>
        <p:spPr>
          <a:xfrm>
            <a:off x="476151" y="1664226"/>
            <a:ext cx="5334198" cy="463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Sites of Interest</a:t>
            </a:r>
          </a:p>
          <a:p>
            <a:pPr marL="914400" lvl="1" indent="-45720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i="0" u="none" strike="noStrike" baseline="0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Union Station </a:t>
            </a:r>
            <a:r>
              <a:rPr lang="en-US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2000" b="1" i="0" u="none" strike="noStrike" baseline="0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251 Broadway</a:t>
            </a:r>
          </a:p>
          <a:p>
            <a:pPr marL="914400" lvl="1" indent="-45720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Adam Benjamin Metro Center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200 W. 4</a:t>
            </a:r>
            <a:r>
              <a:rPr lang="en-US" sz="20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Avenue</a:t>
            </a:r>
          </a:p>
          <a:p>
            <a:pPr marL="914400" lvl="1" indent="-45720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i="0" u="none" strike="noStrike" baseline="0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Genesis Center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401 Adams Street</a:t>
            </a:r>
          </a:p>
          <a:p>
            <a:pPr marL="914400" lvl="1" indent="-45720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Methodist Church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549-77 Washington Street</a:t>
            </a:r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2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Palace Theater –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765-95 Broadway</a:t>
            </a:r>
          </a:p>
          <a:p>
            <a:pPr marL="914400" lvl="1" indent="-457200">
              <a:lnSpc>
                <a:spcPct val="125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C55A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Former Gordon’s / Sears Department Store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813-59 Broadway</a:t>
            </a:r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81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6DC86-BEDD-D633-BA69-70E7A4EB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1570" lvl="0" indent="0" fontAlgn="auto">
              <a:spcAft>
                <a:spcPts val="0"/>
              </a:spcAft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City of Gary </a:t>
            </a:r>
            <a:b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</a:br>
            <a:r>
              <a:rPr lang="en-US" sz="2400" b="1" i="0" u="none" strike="noStrike" baseline="0" dirty="0">
                <a:solidFill>
                  <a:srgbClr val="C55A11"/>
                </a:solidFill>
              </a:rPr>
              <a:t>BROWNFIELDS </a:t>
            </a:r>
            <a:r>
              <a:rPr lang="en-US" sz="2400" b="1" dirty="0">
                <a:solidFill>
                  <a:srgbClr val="C55A11"/>
                </a:solidFill>
              </a:rPr>
              <a:t>MULTIPURPOSE</a:t>
            </a:r>
            <a:r>
              <a:rPr lang="en-US" sz="2400" b="1" i="0" u="none" strike="noStrike" baseline="0" dirty="0">
                <a:solidFill>
                  <a:srgbClr val="C55A11"/>
                </a:solidFill>
              </a:rPr>
              <a:t> GRANT 2024</a:t>
            </a:r>
            <a:endParaRPr lang="en-US" sz="2400" dirty="0">
              <a:solidFill>
                <a:srgbClr val="C55A1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EB8AE1-3BC6-BB3A-B6EE-1C366945E94A}"/>
              </a:ext>
            </a:extLst>
          </p:cNvPr>
          <p:cNvSpPr txBox="1">
            <a:spLocks/>
          </p:cNvSpPr>
          <p:nvPr/>
        </p:nvSpPr>
        <p:spPr>
          <a:xfrm>
            <a:off x="245806" y="2688336"/>
            <a:ext cx="4965291" cy="38695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Union Station</a:t>
            </a:r>
          </a:p>
          <a:p>
            <a:pPr marL="685800" lvl="2" algn="l"/>
            <a:r>
              <a:rPr lang="en-US" b="1" dirty="0"/>
              <a:t>251 Broadway</a:t>
            </a:r>
            <a:endParaRPr lang="en-US" sz="2400" b="1" dirty="0"/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Constructed in 1910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Officially closed in 1950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Filming location of 1951 movie “Appointment with Danger”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Listed on National Register of Historic Places in 2019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redevelopment underway as</a:t>
            </a:r>
            <a:r>
              <a:rPr lang="en-US" sz="1800" b="1" i="1" dirty="0"/>
              <a:t> a multi-purpose technology and business hub (Fiber Smart House). The Fiber Smart House will provide technology training and education to local residents.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 descr="A stone building with a stone arch&#10;&#10;Description automatically generated">
            <a:extLst>
              <a:ext uri="{FF2B5EF4-FFF2-40B4-BE49-F238E27FC236}">
                <a16:creationId xmlns:a16="http://schemas.microsoft.com/office/drawing/2014/main" id="{E3963FE5-1F6B-5FB1-833E-DE62870072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8" r="12358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709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6DC86-BEDD-D633-BA69-70E7A4EB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1570" lvl="0" indent="0" fontAlgn="auto">
              <a:spcAft>
                <a:spcPts val="0"/>
              </a:spcAft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City of Gary </a:t>
            </a:r>
            <a:b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</a:br>
            <a:r>
              <a:rPr lang="en-US" sz="2400" b="1" i="0" u="none" strike="noStrike" baseline="0" dirty="0">
                <a:solidFill>
                  <a:srgbClr val="C55A11"/>
                </a:solidFill>
              </a:rPr>
              <a:t>BROWNFIELDS </a:t>
            </a:r>
            <a:r>
              <a:rPr lang="en-US" sz="2400" b="1" dirty="0">
                <a:solidFill>
                  <a:srgbClr val="C55A11"/>
                </a:solidFill>
              </a:rPr>
              <a:t>MULTIPURPOSE</a:t>
            </a:r>
            <a:r>
              <a:rPr lang="en-US" sz="2400" b="1" i="0" u="none" strike="noStrike" baseline="0" dirty="0">
                <a:solidFill>
                  <a:srgbClr val="C55A11"/>
                </a:solidFill>
              </a:rPr>
              <a:t> GRANT 2024</a:t>
            </a:r>
            <a:endParaRPr lang="en-US" sz="2400" dirty="0">
              <a:solidFill>
                <a:srgbClr val="C55A1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EB8AE1-3BC6-BB3A-B6EE-1C366945E94A}"/>
              </a:ext>
            </a:extLst>
          </p:cNvPr>
          <p:cNvSpPr txBox="1">
            <a:spLocks/>
          </p:cNvSpPr>
          <p:nvPr/>
        </p:nvSpPr>
        <p:spPr>
          <a:xfrm>
            <a:off x="245806" y="2688336"/>
            <a:ext cx="4965291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Adam Benjamin Metro Center</a:t>
            </a:r>
          </a:p>
          <a:p>
            <a:pPr marL="685800" lvl="2" algn="l"/>
            <a:r>
              <a:rPr lang="en-US" b="1" dirty="0"/>
              <a:t>200 W. 4</a:t>
            </a:r>
            <a:r>
              <a:rPr lang="en-US" b="1" baseline="30000" dirty="0"/>
              <a:t>th</a:t>
            </a:r>
            <a:r>
              <a:rPr lang="en-US" b="1" dirty="0"/>
              <a:t> Avenue</a:t>
            </a:r>
            <a:endParaRPr lang="en-US" sz="2400" b="1" dirty="0"/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Constructed in 1984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Downtown Gary Station on South Shore Line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One of three (3) NICTD electric train stations in Gary</a:t>
            </a:r>
            <a:endParaRPr lang="en-US" sz="1800" b="1" i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Serves as a stop </a:t>
            </a:r>
            <a:r>
              <a:rPr kumimoji="0" lang="en-US" sz="1800" b="1" i="1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fo</a:t>
            </a:r>
            <a:r>
              <a:rPr lang="en-US" sz="1800" b="1" i="1" dirty="0"/>
              <a:t>r Greyhound Lines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One of three (3) NICTD electric train stations in Gary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963FE5-1F6B-5FB1-833E-DE62870072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8" t="1" r="18778" b="-536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531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6DC86-BEDD-D633-BA69-70E7A4EB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1570" lvl="0" indent="0" fontAlgn="auto">
              <a:spcAft>
                <a:spcPts val="0"/>
              </a:spcAft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City of Gary </a:t>
            </a:r>
            <a:b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</a:br>
            <a:r>
              <a:rPr lang="en-US" sz="2400" b="1" i="0" u="none" strike="noStrike" baseline="0" dirty="0">
                <a:solidFill>
                  <a:srgbClr val="C55A11"/>
                </a:solidFill>
              </a:rPr>
              <a:t>BROWNFIELDS </a:t>
            </a:r>
            <a:r>
              <a:rPr lang="en-US" sz="2400" b="1" dirty="0">
                <a:solidFill>
                  <a:srgbClr val="C55A11"/>
                </a:solidFill>
              </a:rPr>
              <a:t>MULTIPURPOSE</a:t>
            </a:r>
            <a:r>
              <a:rPr lang="en-US" sz="2400" b="1" i="0" u="none" strike="noStrike" baseline="0" dirty="0">
                <a:solidFill>
                  <a:srgbClr val="C55A11"/>
                </a:solidFill>
              </a:rPr>
              <a:t> GRANT 2024</a:t>
            </a:r>
            <a:endParaRPr lang="en-US" sz="2400" dirty="0">
              <a:solidFill>
                <a:srgbClr val="C55A1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EB8AE1-3BC6-BB3A-B6EE-1C366945E94A}"/>
              </a:ext>
            </a:extLst>
          </p:cNvPr>
          <p:cNvSpPr txBox="1">
            <a:spLocks/>
          </p:cNvSpPr>
          <p:nvPr/>
        </p:nvSpPr>
        <p:spPr>
          <a:xfrm>
            <a:off x="245806" y="2688336"/>
            <a:ext cx="4965291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Genesis Center</a:t>
            </a:r>
          </a:p>
          <a:p>
            <a:pPr marL="685800" lvl="2" algn="l"/>
            <a:r>
              <a:rPr lang="en-US" b="1" dirty="0"/>
              <a:t>401 Adams Street</a:t>
            </a:r>
            <a:endParaRPr lang="en-US" sz="2400" b="1" dirty="0"/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Constructed in 1981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Closed in 2020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Hosted many sporting, social and concert events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963FE5-1F6B-5FB1-833E-DE62870072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8" r="12358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1796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6DC86-BEDD-D633-BA69-70E7A4EB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1570" lvl="0" indent="0" fontAlgn="auto">
              <a:spcAft>
                <a:spcPts val="0"/>
              </a:spcAft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City of Gary </a:t>
            </a:r>
            <a:b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</a:br>
            <a:r>
              <a:rPr lang="en-US" sz="2400" b="1" i="0" u="none" strike="noStrike" baseline="0" dirty="0">
                <a:solidFill>
                  <a:srgbClr val="C55A11"/>
                </a:solidFill>
              </a:rPr>
              <a:t>BROWNFIELDS </a:t>
            </a:r>
            <a:r>
              <a:rPr lang="en-US" sz="2400" b="1" dirty="0">
                <a:solidFill>
                  <a:srgbClr val="C55A11"/>
                </a:solidFill>
              </a:rPr>
              <a:t>MULTIPURPOSE</a:t>
            </a:r>
            <a:r>
              <a:rPr lang="en-US" sz="2400" b="1" i="0" u="none" strike="noStrike" baseline="0" dirty="0">
                <a:solidFill>
                  <a:srgbClr val="C55A11"/>
                </a:solidFill>
              </a:rPr>
              <a:t> GRANT 2024</a:t>
            </a:r>
            <a:endParaRPr lang="en-US" sz="2400" dirty="0">
              <a:solidFill>
                <a:srgbClr val="C55A1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EB8AE1-3BC6-BB3A-B6EE-1C366945E94A}"/>
              </a:ext>
            </a:extLst>
          </p:cNvPr>
          <p:cNvSpPr txBox="1">
            <a:spLocks/>
          </p:cNvSpPr>
          <p:nvPr/>
        </p:nvSpPr>
        <p:spPr>
          <a:xfrm>
            <a:off x="245806" y="2688336"/>
            <a:ext cx="4965291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Palace Theatre</a:t>
            </a:r>
          </a:p>
          <a:p>
            <a:pPr marL="685800" lvl="2" algn="l"/>
            <a:r>
              <a:rPr lang="en-US" b="1" dirty="0"/>
              <a:t>765-95 Broadway</a:t>
            </a:r>
            <a:endParaRPr lang="en-US" sz="2400" b="1" dirty="0"/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Constructed in 1925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Could accommodate up to 3,000 guests on multiple levels.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Closed and reopened several times between 1972 and the 1980s.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Short listed for demolition in 2004</a:t>
            </a:r>
          </a:p>
          <a:p>
            <a:pPr algn="l"/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963FE5-1F6B-5FB1-833E-DE62870072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r="16499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2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278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6DC86-BEDD-D633-BA69-70E7A4EB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1570" lvl="0" indent="0" fontAlgn="auto">
              <a:spcAft>
                <a:spcPts val="0"/>
              </a:spcAft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City of Gary </a:t>
            </a:r>
            <a:b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</a:br>
            <a:r>
              <a:rPr lang="en-US" sz="2400" b="1" i="0" u="none" strike="noStrike" baseline="0" dirty="0">
                <a:solidFill>
                  <a:srgbClr val="C55A11"/>
                </a:solidFill>
              </a:rPr>
              <a:t>BROWNFIELDS </a:t>
            </a:r>
            <a:r>
              <a:rPr lang="en-US" sz="2400" b="1" dirty="0">
                <a:solidFill>
                  <a:srgbClr val="C55A11"/>
                </a:solidFill>
              </a:rPr>
              <a:t>MULTIPURPOSE</a:t>
            </a:r>
            <a:r>
              <a:rPr lang="en-US" sz="2400" b="1" i="0" u="none" strike="noStrike" baseline="0" dirty="0">
                <a:solidFill>
                  <a:srgbClr val="C55A11"/>
                </a:solidFill>
              </a:rPr>
              <a:t> GRANT 2024</a:t>
            </a:r>
            <a:endParaRPr lang="en-US" sz="2400" dirty="0">
              <a:solidFill>
                <a:srgbClr val="C55A1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EB8AE1-3BC6-BB3A-B6EE-1C366945E94A}"/>
              </a:ext>
            </a:extLst>
          </p:cNvPr>
          <p:cNvSpPr txBox="1">
            <a:spLocks/>
          </p:cNvSpPr>
          <p:nvPr/>
        </p:nvSpPr>
        <p:spPr>
          <a:xfrm>
            <a:off x="245807" y="2688336"/>
            <a:ext cx="4880376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Former Gordons/Sears Department Store</a:t>
            </a:r>
          </a:p>
          <a:p>
            <a:pPr marL="685800" lvl="2" algn="l"/>
            <a:r>
              <a:rPr lang="en-US" b="1" dirty="0"/>
              <a:t>813-59 Broadway</a:t>
            </a:r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Constructed in 1923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Opened as the Gordon &amp; Sons Department Store in 1939. Department store closed September 1972.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Adjoining Sears Roebuck &amp; Company Building opened  in 1929 and closed in 1974.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algn="l"/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963FE5-1F6B-5FB1-833E-DE62870072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8" t="-1" r="271" b="-3473"/>
          <a:stretch/>
        </p:blipFill>
        <p:spPr>
          <a:xfrm>
            <a:off x="5151067" y="0"/>
            <a:ext cx="6883948" cy="7058372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2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2044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6DC86-BEDD-D633-BA69-70E7A4EB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1570" lvl="0" indent="0" fontAlgn="auto">
              <a:spcAft>
                <a:spcPts val="0"/>
              </a:spcAft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City of Gary </a:t>
            </a:r>
            <a:b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</a:br>
            <a:r>
              <a:rPr lang="en-US" sz="2400" b="1" i="0" u="none" strike="noStrike" baseline="0" dirty="0">
                <a:solidFill>
                  <a:srgbClr val="C55A11"/>
                </a:solidFill>
              </a:rPr>
              <a:t>BROWNFIELDS </a:t>
            </a:r>
            <a:r>
              <a:rPr lang="en-US" sz="2400" b="1" dirty="0">
                <a:solidFill>
                  <a:srgbClr val="C55A11"/>
                </a:solidFill>
              </a:rPr>
              <a:t>MULTIPURPOSE</a:t>
            </a:r>
            <a:r>
              <a:rPr lang="en-US" sz="2400" b="1" i="0" u="none" strike="noStrike" baseline="0" dirty="0">
                <a:solidFill>
                  <a:srgbClr val="C55A11"/>
                </a:solidFill>
              </a:rPr>
              <a:t> GRANT 2024</a:t>
            </a:r>
            <a:endParaRPr lang="en-US" sz="2400" dirty="0">
              <a:solidFill>
                <a:srgbClr val="C55A1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EB8AE1-3BC6-BB3A-B6EE-1C366945E94A}"/>
              </a:ext>
            </a:extLst>
          </p:cNvPr>
          <p:cNvSpPr txBox="1">
            <a:spLocks/>
          </p:cNvSpPr>
          <p:nvPr/>
        </p:nvSpPr>
        <p:spPr>
          <a:xfrm>
            <a:off x="245806" y="2688336"/>
            <a:ext cx="4965291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City Methodist Church</a:t>
            </a:r>
          </a:p>
          <a:p>
            <a:pPr marL="685800" lvl="2" algn="l"/>
            <a:r>
              <a:rPr lang="en-US" b="1" dirty="0"/>
              <a:t>549-77 Washington Street</a:t>
            </a:r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Constructed in 1926</a:t>
            </a:r>
            <a:b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First Service October 3, 1926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Closed in 1975</a:t>
            </a:r>
            <a:br>
              <a:rPr lang="en-US" sz="1800" b="1" i="1" dirty="0"/>
            </a:br>
            <a:r>
              <a:rPr lang="en-US" sz="1800" b="1" i="1" dirty="0"/>
              <a:t>Last Service October 5, 1975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i="1" dirty="0"/>
              <a:t>Film location for “Soul Survivors”, “A Nightmare on Elm Street”, “Transformers: Dark of the Moon” and others.</a:t>
            </a:r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</a:t>
            </a:r>
            <a:r>
              <a:rPr lang="en-US" sz="1800" b="1" i="1" dirty="0"/>
              <a:t>redevelopment as a ruins garden</a:t>
            </a:r>
            <a:endParaRPr kumimoji="0" lang="en-US" sz="18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algn="l"/>
            <a:endParaRPr lang="en-US" sz="18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963FE5-1F6B-5FB1-833E-DE62870072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r="-1" b="943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1667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BA7D-BF43-55AE-07E9-A6AD7AF5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161" y="278817"/>
            <a:ext cx="3932237" cy="1981899"/>
          </a:xfrm>
        </p:spPr>
        <p:txBody>
          <a:bodyPr>
            <a:normAutofit fontScale="90000"/>
          </a:bodyPr>
          <a:lstStyle/>
          <a:p>
            <a:pPr marL="0" marR="157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43B0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City of Gary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BROWNFIELDS </a:t>
            </a:r>
            <a:r>
              <a:rPr lang="en-US" b="1" dirty="0">
                <a:solidFill>
                  <a:srgbClr val="C55A11"/>
                </a:solidFill>
                <a:latin typeface="Century Gothic" panose="020B0502020202020204" pitchFamily="34" charset="0"/>
                <a:ea typeface="+mn-ea"/>
                <a:cs typeface="+mn-cs"/>
              </a:rPr>
              <a:t>MULTIPURPOSE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GRANT 2024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8FF83F-1FCA-1AFC-C515-9F6167DE65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449" r="3449"/>
          <a:stretch/>
        </p:blipFill>
        <p:spPr>
          <a:xfrm>
            <a:off x="4496499" y="1"/>
            <a:ext cx="7695501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D1986E2-93EF-7642-2DE6-64A8E50F410B}"/>
              </a:ext>
            </a:extLst>
          </p:cNvPr>
          <p:cNvSpPr txBox="1">
            <a:spLocks/>
          </p:cNvSpPr>
          <p:nvPr/>
        </p:nvSpPr>
        <p:spPr>
          <a:xfrm>
            <a:off x="245807" y="2434336"/>
            <a:ext cx="3932238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/>
              <a:t>City Methodist Church Confirmed Environmental Concerns </a:t>
            </a:r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Structural Issues</a:t>
            </a:r>
          </a:p>
          <a:p>
            <a:pPr algn="l"/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35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2AAA-736F-74FE-C12F-FA3CFF8A4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8" y="457200"/>
            <a:ext cx="3932237" cy="1600200"/>
          </a:xfrm>
        </p:spPr>
        <p:txBody>
          <a:bodyPr>
            <a:normAutofit fontScale="90000"/>
          </a:bodyPr>
          <a:lstStyle/>
          <a:p>
            <a:pPr marL="0" marR="157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City of Gary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BROWNFIELDS </a:t>
            </a:r>
            <a:r>
              <a:rPr lang="en-US" b="1" dirty="0">
                <a:solidFill>
                  <a:srgbClr val="C55A11"/>
                </a:solidFill>
                <a:latin typeface="Century Gothic" panose="020B0502020202020204" pitchFamily="34" charset="0"/>
                <a:ea typeface="+mn-ea"/>
                <a:cs typeface="+mn-cs"/>
              </a:rPr>
              <a:t>MULTIPURPOSE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GRANT 2024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A2A1DC-269E-6F34-477A-10F709E530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905" r="3905"/>
          <a:stretch/>
        </p:blipFill>
        <p:spPr>
          <a:xfrm rot="16200000">
            <a:off x="5182008" y="-151994"/>
            <a:ext cx="6769101" cy="7250886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D2FA1E-ADEF-CEFE-C976-BCBF032FC82B}"/>
              </a:ext>
            </a:extLst>
          </p:cNvPr>
          <p:cNvSpPr txBox="1">
            <a:spLocks/>
          </p:cNvSpPr>
          <p:nvPr/>
        </p:nvSpPr>
        <p:spPr>
          <a:xfrm>
            <a:off x="512507" y="2345436"/>
            <a:ext cx="3932238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/>
              <a:t>City Methodist Church Confirmed Environmental Concerns </a:t>
            </a:r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i="1" dirty="0"/>
              <a:t>Asbestos and Flooding</a:t>
            </a:r>
            <a:r>
              <a:rPr kumimoji="0" lang="en-US" sz="2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Issues</a:t>
            </a:r>
          </a:p>
          <a:p>
            <a:pPr algn="l"/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199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F2F53-CD07-3918-1A18-533AE0A7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88" y="368299"/>
            <a:ext cx="3932237" cy="2143387"/>
          </a:xfrm>
        </p:spPr>
        <p:txBody>
          <a:bodyPr>
            <a:normAutofit/>
          </a:bodyPr>
          <a:lstStyle/>
          <a:p>
            <a:pPr marL="0" marR="157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City of Gary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BROWNFIELDS </a:t>
            </a:r>
            <a:r>
              <a:rPr lang="en-US" b="1" dirty="0">
                <a:solidFill>
                  <a:srgbClr val="C55A11"/>
                </a:solidFill>
                <a:latin typeface="Century Gothic" panose="020B0502020202020204" pitchFamily="34" charset="0"/>
                <a:ea typeface="+mn-ea"/>
                <a:cs typeface="+mn-cs"/>
              </a:rPr>
              <a:t>MULTIPURPOSE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GRANT 2024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2F055F-E215-94F6-2886-759E0615D8D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4726" r="4726"/>
          <a:stretch/>
        </p:blipFill>
        <p:spPr>
          <a:xfrm rot="16200000">
            <a:off x="5067149" y="-266852"/>
            <a:ext cx="6858002" cy="73917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E4EE5-CE70-C53E-55AB-94C652D0D7A1}"/>
              </a:ext>
            </a:extLst>
          </p:cNvPr>
          <p:cNvSpPr txBox="1">
            <a:spLocks/>
          </p:cNvSpPr>
          <p:nvPr/>
        </p:nvSpPr>
        <p:spPr>
          <a:xfrm>
            <a:off x="487107" y="2688336"/>
            <a:ext cx="3932238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/>
              <a:t>City Methodist Church Confirmed Environmental Concerns </a:t>
            </a:r>
          </a:p>
          <a:p>
            <a:pPr marL="685800" lvl="2" algn="l"/>
            <a:endParaRPr lang="en-US" sz="1800" b="1" dirty="0"/>
          </a:p>
          <a:p>
            <a:pPr marL="685800" lvl="1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800" b="1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Asbestos Containing Materials</a:t>
            </a:r>
          </a:p>
          <a:p>
            <a:pPr algn="l"/>
            <a:endParaRPr lang="en-US" sz="1800" b="1" dirty="0"/>
          </a:p>
          <a:p>
            <a:pPr marL="1200150" lvl="2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114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0" y="2318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C35B42-57B0-2E18-B6D5-F8E117B9976C}"/>
              </a:ext>
            </a:extLst>
          </p:cNvPr>
          <p:cNvSpPr txBox="1"/>
          <p:nvPr/>
        </p:nvSpPr>
        <p:spPr>
          <a:xfrm>
            <a:off x="497452" y="1309084"/>
            <a:ext cx="5598548" cy="4259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Next Steps for Redevelopment</a:t>
            </a:r>
            <a:endParaRPr lang="en-US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1570" indent="-45720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Grant Application &amp; Award (Spring 2024)</a:t>
            </a:r>
          </a:p>
          <a:p>
            <a:pPr marL="457200" marR="1570" indent="-45720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Continue Identifying &amp; Prioritizing Sites of Interest</a:t>
            </a:r>
          </a:p>
          <a:p>
            <a:pPr marL="457200" marR="1570" indent="-45720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Conduct Site Assessments on Top Prioritized Sites</a:t>
            </a:r>
          </a:p>
          <a:p>
            <a:pPr marL="457200" marR="1570" indent="-45720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Remediate/Address Environmental Concerns Identified at Prioritized Sites</a:t>
            </a:r>
          </a:p>
          <a:p>
            <a:pPr marL="457200" marR="1570" indent="-45720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Secure Project Financing for Redevelopment</a:t>
            </a:r>
          </a:p>
          <a:p>
            <a:pPr marL="457200" marR="157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 descr="A stone building with arched windows&#10;&#10;Description automatically generated">
            <a:extLst>
              <a:ext uri="{FF2B5EF4-FFF2-40B4-BE49-F238E27FC236}">
                <a16:creationId xmlns:a16="http://schemas.microsoft.com/office/drawing/2014/main" id="{D5B8C74C-D6EA-6838-C207-154DB820C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389" y="1309083"/>
            <a:ext cx="5862181" cy="489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81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0" y="2318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C35B42-57B0-2E18-B6D5-F8E117B9976C}"/>
              </a:ext>
            </a:extLst>
          </p:cNvPr>
          <p:cNvSpPr txBox="1"/>
          <p:nvPr/>
        </p:nvSpPr>
        <p:spPr>
          <a:xfrm>
            <a:off x="3659389" y="1570935"/>
            <a:ext cx="4650747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>
              <a:lnSpc>
                <a:spcPct val="114000"/>
              </a:lnSpc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Questions and Answers?</a:t>
            </a:r>
          </a:p>
        </p:txBody>
      </p:sp>
      <p:pic>
        <p:nvPicPr>
          <p:cNvPr id="4" name="Picture 3" descr="A red and green question mark&#10;&#10;Description automatically generated">
            <a:extLst>
              <a:ext uri="{FF2B5EF4-FFF2-40B4-BE49-F238E27FC236}">
                <a16:creationId xmlns:a16="http://schemas.microsoft.com/office/drawing/2014/main" id="{FA692618-2398-0537-4A17-8A94CDE4D3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60"/>
          <a:stretch/>
        </p:blipFill>
        <p:spPr>
          <a:xfrm>
            <a:off x="4635990" y="2192708"/>
            <a:ext cx="2187834" cy="464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17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pic>
        <p:nvPicPr>
          <p:cNvPr id="2" name="Picture 2" descr="Gary, Indiana (U.S.)">
            <a:extLst>
              <a:ext uri="{FF2B5EF4-FFF2-40B4-BE49-F238E27FC236}">
                <a16:creationId xmlns:a16="http://schemas.microsoft.com/office/drawing/2014/main" id="{E7C74353-1F2A-C3C6-7079-798149407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969" y="1534909"/>
            <a:ext cx="15430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AEF4A-558A-C2D3-0BE3-07C919C5E4C4}"/>
              </a:ext>
            </a:extLst>
          </p:cNvPr>
          <p:cNvSpPr txBox="1"/>
          <p:nvPr/>
        </p:nvSpPr>
        <p:spPr>
          <a:xfrm>
            <a:off x="2850494" y="332626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Link for Survey Comments</a:t>
            </a:r>
          </a:p>
          <a:p>
            <a:pPr algn="ctr"/>
            <a:endParaRPr lang="en-US" sz="1800" b="1" i="0" u="none" strike="noStrike" baseline="0" dirty="0">
              <a:solidFill>
                <a:srgbClr val="C55A1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800" u="sng" dirty="0">
                <a:solidFill>
                  <a:srgbClr val="32363A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hlinkClick r:id="rId3"/>
              </a:rPr>
              <a:t>https://qfreeaccountssjc1.az1.qualtrics.com/jfe/form/SV_dbNDPNRTz2LSdQG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98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90A2FC-F783-CE80-E459-AB97C78B7BFE}"/>
              </a:ext>
            </a:extLst>
          </p:cNvPr>
          <p:cNvSpPr txBox="1"/>
          <p:nvPr/>
        </p:nvSpPr>
        <p:spPr>
          <a:xfrm>
            <a:off x="1236617" y="6488668"/>
            <a:ext cx="43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City United Methodist Church - 2017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54B04-BFBF-8F48-99A9-D73D9B1ED6BC}"/>
              </a:ext>
            </a:extLst>
          </p:cNvPr>
          <p:cNvSpPr txBox="1"/>
          <p:nvPr/>
        </p:nvSpPr>
        <p:spPr>
          <a:xfrm>
            <a:off x="10266" y="269966"/>
            <a:ext cx="1218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City of Gary </a:t>
            </a:r>
          </a:p>
          <a:p>
            <a:pPr marR="1570" algn="ctr"/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BROWNFIELDS </a:t>
            </a:r>
            <a:r>
              <a:rPr lang="en-US" sz="3200" b="1" dirty="0">
                <a:solidFill>
                  <a:srgbClr val="C55A11"/>
                </a:solidFill>
                <a:latin typeface="Century Gothic" panose="020B0502020202020204" pitchFamily="34" charset="0"/>
              </a:rPr>
              <a:t>MULTIPURPOSE</a:t>
            </a:r>
            <a:r>
              <a:rPr lang="en-US" sz="32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 GRANT 2024</a:t>
            </a:r>
          </a:p>
        </p:txBody>
      </p:sp>
      <p:pic>
        <p:nvPicPr>
          <p:cNvPr id="2" name="Picture 2" descr="Gary, Indiana (U.S.)">
            <a:extLst>
              <a:ext uri="{FF2B5EF4-FFF2-40B4-BE49-F238E27FC236}">
                <a16:creationId xmlns:a16="http://schemas.microsoft.com/office/drawing/2014/main" id="{E7C74353-1F2A-C3C6-7079-798149407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969" y="1534909"/>
            <a:ext cx="15430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AEF4A-558A-C2D3-0BE3-07C919C5E4C4}"/>
              </a:ext>
            </a:extLst>
          </p:cNvPr>
          <p:cNvSpPr txBox="1"/>
          <p:nvPr/>
        </p:nvSpPr>
        <p:spPr>
          <a:xfrm>
            <a:off x="2850494" y="3326265"/>
            <a:ext cx="6096000" cy="2242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0" u="none" strike="noStrike" baseline="0" dirty="0">
                <a:solidFill>
                  <a:srgbClr val="C55A11"/>
                </a:solidFill>
                <a:latin typeface="Century Gothic" panose="020B0502020202020204" pitchFamily="34" charset="0"/>
              </a:rPr>
              <a:t>CONTACT</a:t>
            </a:r>
          </a:p>
          <a:p>
            <a:pPr algn="ctr"/>
            <a:endParaRPr lang="en-US" sz="1800" b="0" i="0" u="none" strike="noStrike" baseline="0" dirty="0">
              <a:solidFill>
                <a:srgbClr val="C55A11"/>
              </a:solidFill>
              <a:latin typeface="Century Gothic" panose="020B0502020202020204" pitchFamily="34" charset="0"/>
            </a:endParaRPr>
          </a:p>
          <a:p>
            <a:pPr marR="1570" algn="ctr">
              <a:lnSpc>
                <a:spcPct val="114000"/>
              </a:lnSpc>
            </a:pPr>
            <a:r>
              <a:rPr lang="en-US" sz="20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Ms. Brenda Scott Henry </a:t>
            </a:r>
          </a:p>
          <a:p>
            <a:pPr marR="1570" algn="ctr">
              <a:lnSpc>
                <a:spcPct val="114000"/>
              </a:lnSpc>
            </a:pP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Director</a:t>
            </a:r>
          </a:p>
          <a:p>
            <a:pPr marR="1570" algn="ctr">
              <a:lnSpc>
                <a:spcPct val="114000"/>
              </a:lnSpc>
            </a:pP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Office of Sustainability and Environmental Affairs</a:t>
            </a:r>
          </a:p>
          <a:p>
            <a:pPr marR="1570" algn="ctr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(219) 882-3000</a:t>
            </a:r>
          </a:p>
          <a:p>
            <a:pPr marR="1570" algn="ctr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BHenry@gary.gov</a:t>
            </a: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68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1222</Words>
  <Application>Microsoft Office PowerPoint</Application>
  <PresentationFormat>Widescreen</PresentationFormat>
  <Paragraphs>203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City of Gary  BROWNFIELDS MULTIPURPOSE GRANT 2024</vt:lpstr>
      <vt:lpstr>PowerPoint Presentation</vt:lpstr>
      <vt:lpstr>PowerPoint Presentation</vt:lpstr>
      <vt:lpstr>PowerPoint Presentation</vt:lpstr>
      <vt:lpstr>PowerPoint Presentation</vt:lpstr>
      <vt:lpstr>City of Gary  BROWNFIELDS MULTIPURPOSE GRANT 2024</vt:lpstr>
      <vt:lpstr>City of Gary  BROWNFIELDS MULTIPURPOSE GRANT 2024</vt:lpstr>
      <vt:lpstr>City of Gary  BROWNFIELDS MULTIPURPOSE GRANT 2024</vt:lpstr>
      <vt:lpstr>City of Gary  BROWNFIELDS MULTIPURPOSE GRANT 2024</vt:lpstr>
      <vt:lpstr>City of Gary  BROWNFIELDS MULTIPURPOSE GRANT 2024</vt:lpstr>
      <vt:lpstr>City of Gary  BROWNFIELDS MULTIPURPOSE GRANT 2024</vt:lpstr>
      <vt:lpstr>City of Gary  BROWNFIELDS MULTIPURPOSE GRANT 2024</vt:lpstr>
      <vt:lpstr>        City of Gary  BROWNFIELDS MULTIPURPOSE GRANT 2024</vt:lpstr>
      <vt:lpstr>City of Gary  BROWNFIELDS MULTIPURPOSE GRANT 2024</vt:lpstr>
      <vt:lpstr>City of Gary  BROWNFIELDS MULTIPURPOSE GRANT 2024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Kenneth Beache</dc:creator>
  <cp:lastModifiedBy>Kennita Jones</cp:lastModifiedBy>
  <cp:revision>35</cp:revision>
  <dcterms:created xsi:type="dcterms:W3CDTF">2022-11-16T19:15:30Z</dcterms:created>
  <dcterms:modified xsi:type="dcterms:W3CDTF">2023-11-02T18:22:13Z</dcterms:modified>
</cp:coreProperties>
</file>